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2" r:id="rId3"/>
    <p:sldId id="271" r:id="rId4"/>
    <p:sldId id="283" r:id="rId5"/>
    <p:sldId id="282" r:id="rId7"/>
    <p:sldId id="295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 思蜀" initials="刘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æ æ ·å¼ï¼ç½æ ¼å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89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F7ED5CED-7C21-4873-8E26-04818A02A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F7ED5CED-7C21-4873-8E26-04818A02A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38163" y="1196975"/>
            <a:ext cx="4321175" cy="3459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5"/>
          <p:cNvSpPr txBox="true"/>
          <p:nvPr/>
        </p:nvSpPr>
        <p:spPr>
          <a:xfrm>
            <a:off x="538480" y="487998"/>
            <a:ext cx="31686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东街联通大楼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LED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53" name="文本框 7"/>
          <p:cNvSpPr txBox="true"/>
          <p:nvPr/>
        </p:nvSpPr>
        <p:spPr>
          <a:xfrm>
            <a:off x="2395538" y="4813300"/>
            <a:ext cx="936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效果图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054" name="表格 2053"/>
          <p:cNvGraphicFramePr/>
          <p:nvPr/>
        </p:nvGraphicFramePr>
        <p:xfrm>
          <a:off x="538163" y="5445125"/>
          <a:ext cx="8137525" cy="1076325"/>
        </p:xfrm>
        <a:graphic>
          <a:graphicData uri="http://schemas.openxmlformats.org/drawingml/2006/table">
            <a:tbl>
              <a:tblPr/>
              <a:tblGrid>
                <a:gridCol w="2713038"/>
                <a:gridCol w="2713037"/>
                <a:gridCol w="2711450"/>
              </a:tblGrid>
              <a:tr h="538163"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dirty="0">
                          <a:solidFill>
                            <a:srgbClr val="0D0D0D"/>
                          </a:solidFill>
                          <a:latin typeface="汉仪大黑简" panose="02010600000101010101" pitchFamily="49" charset="-122"/>
                          <a:ea typeface="汉仪大黑简" panose="02010600000101010101" pitchFamily="49" charset="-122"/>
                        </a:rPr>
                        <a:t>广告形式</a:t>
                      </a:r>
                      <a:endParaRPr lang="zh-CN" altLang="en-US" dirty="0">
                        <a:solidFill>
                          <a:srgbClr val="0D0D0D"/>
                        </a:solidFill>
                        <a:latin typeface="汉仪大黑简" panose="02010600000101010101" pitchFamily="49" charset="-122"/>
                        <a:ea typeface="汉仪大黑简" panose="0201060000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dirty="0">
                          <a:solidFill>
                            <a:srgbClr val="0D0D0D"/>
                          </a:solidFill>
                          <a:latin typeface="汉仪大黑简" panose="02010600000101010101" pitchFamily="49" charset="-122"/>
                          <a:ea typeface="汉仪大黑简" panose="02010600000101010101" pitchFamily="49" charset="-122"/>
                        </a:rPr>
                        <a:t>尺寸规格</a:t>
                      </a:r>
                      <a:endParaRPr lang="zh-CN" altLang="en-US" dirty="0">
                        <a:solidFill>
                          <a:srgbClr val="0D0D0D"/>
                        </a:solidFill>
                        <a:latin typeface="汉仪大黑简" panose="02010600000101010101" pitchFamily="49" charset="-122"/>
                        <a:ea typeface="汉仪大黑简" panose="0201060000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dirty="0">
                          <a:solidFill>
                            <a:srgbClr val="0D0D0D"/>
                          </a:solidFill>
                          <a:latin typeface="汉仪大黑简" panose="02010600000101010101" pitchFamily="49" charset="-122"/>
                          <a:ea typeface="汉仪大黑简" panose="02010600000101010101" pitchFamily="49" charset="-122"/>
                        </a:rPr>
                        <a:t> </a:t>
                      </a:r>
                      <a:r>
                        <a:rPr lang="zh-CN" altLang="en-US" dirty="0">
                          <a:solidFill>
                            <a:srgbClr val="0D0D0D"/>
                          </a:solidFill>
                          <a:latin typeface="汉仪大黑简" panose="02010600000101010101" pitchFamily="49" charset="-122"/>
                          <a:ea typeface="汉仪大黑简" panose="02010600000101010101" pitchFamily="49" charset="-122"/>
                        </a:rPr>
                        <a:t>面积</a:t>
                      </a:r>
                      <a:endParaRPr lang="zh-CN" altLang="en-US" dirty="0">
                        <a:solidFill>
                          <a:srgbClr val="0D0D0D"/>
                        </a:solidFill>
                        <a:latin typeface="汉仪大黑简" panose="02010600000101010101" pitchFamily="49" charset="-122"/>
                        <a:ea typeface="汉仪大黑简" panose="0201060000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8162"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LED</a:t>
                      </a:r>
                      <a:r>
                        <a:rPr lang="zh-CN" altLang="en-US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屏</a:t>
                      </a:r>
                      <a:endParaRPr lang="zh-CN" altLang="en-US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12.48</a:t>
                      </a:r>
                      <a:r>
                        <a:rPr lang="zh-CN" alt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16.64m</a:t>
                      </a:r>
                      <a:endParaRPr lang="zh-CN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207.7</a:t>
                      </a: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㎡</a:t>
                      </a:r>
                      <a:r>
                        <a:rPr lang="zh-CN" sz="1800"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endParaRPr lang="zh-CN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68" name="文本框 9"/>
          <p:cNvSpPr txBox="true"/>
          <p:nvPr/>
        </p:nvSpPr>
        <p:spPr>
          <a:xfrm>
            <a:off x="6003925" y="4813300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区位：东街联通大楼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380365" y="172085"/>
            <a:ext cx="9334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600">
                <a:latin typeface="仿宋_GB2312" panose="02010609030101010101" charset="-122"/>
                <a:ea typeface="仿宋_GB2312" panose="02010609030101010101" charset="-122"/>
                <a:sym typeface="+mn-ea"/>
              </a:rPr>
              <a:t>附</a:t>
            </a:r>
            <a:r>
              <a:rPr lang="en-US" altLang="zh-CN" sz="1600">
                <a:latin typeface="仿宋_GB2312" panose="02010609030101010101" charset="-122"/>
                <a:ea typeface="仿宋_GB2312" panose="02010609030101010101" charset="-122"/>
                <a:sym typeface="+mn-ea"/>
              </a:rPr>
              <a:t>5-1</a:t>
            </a:r>
            <a:endParaRPr lang="en-US" altLang="zh-CN" sz="1600">
              <a:latin typeface="仿宋_GB2312" panose="02010609030101010101" charset="-122"/>
              <a:ea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70" y="1196975"/>
            <a:ext cx="3805555" cy="34601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 rot="480000">
            <a:off x="7610475" y="1819275"/>
            <a:ext cx="176530" cy="254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3" name="圆角矩形 12"/>
          <p:cNvSpPr/>
          <p:nvPr/>
        </p:nvSpPr>
        <p:spPr>
          <a:xfrm>
            <a:off x="7357745" y="1497965"/>
            <a:ext cx="661035" cy="33782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true"/>
          <p:nvPr/>
        </p:nvSpPr>
        <p:spPr>
          <a:xfrm>
            <a:off x="7374255" y="1494790"/>
            <a:ext cx="649605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联通大楼</a:t>
            </a:r>
            <a:endParaRPr lang="zh-CN" sz="9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r>
              <a:rPr lang="en-US" altLang="zh-CN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LED</a:t>
            </a:r>
            <a:r>
              <a:rPr lang="zh-CN" altLang="en-US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屏</a:t>
            </a:r>
            <a:endParaRPr lang="zh-CN" altLang="en-US" sz="9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663180" y="2113280"/>
            <a:ext cx="72000" cy="216000"/>
          </a:xfrm>
          <a:custGeom>
            <a:avLst/>
            <a:gdLst>
              <a:gd name="connisteX0" fmla="*/ 0 w 57150"/>
              <a:gd name="connsiteY0" fmla="*/ 0 h 238125"/>
              <a:gd name="connisteX1" fmla="*/ 0 w 57150"/>
              <a:gd name="connsiteY1" fmla="*/ 238125 h 238125"/>
              <a:gd name="connisteX2" fmla="*/ 52070 w 57150"/>
              <a:gd name="connsiteY2" fmla="*/ 224155 h 238125"/>
              <a:gd name="connisteX3" fmla="*/ 57150 w 57150"/>
              <a:gd name="connsiteY3" fmla="*/ 33655 h 238125"/>
              <a:gd name="connisteX4" fmla="*/ 0 w 57150"/>
              <a:gd name="connsiteY4" fmla="*/ 0 h 238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7150" h="238125">
                <a:moveTo>
                  <a:pt x="0" y="0"/>
                </a:moveTo>
                <a:lnTo>
                  <a:pt x="0" y="238125"/>
                </a:lnTo>
                <a:lnTo>
                  <a:pt x="52070" y="224155"/>
                </a:lnTo>
                <a:lnTo>
                  <a:pt x="57150" y="3365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true" noChangeAspect="true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699770" y="1276025"/>
            <a:ext cx="3410879" cy="2985344"/>
          </a:xfrm>
        </p:spPr>
      </p:pic>
      <p:sp>
        <p:nvSpPr>
          <p:cNvPr id="2" name="文本框 1"/>
          <p:cNvSpPr txBox="true"/>
          <p:nvPr/>
        </p:nvSpPr>
        <p:spPr>
          <a:xfrm>
            <a:off x="476885" y="242570"/>
            <a:ext cx="1026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600">
                <a:latin typeface="仿宋_GB2312" panose="02010609030101010101" charset="-122"/>
                <a:ea typeface="仿宋_GB2312" panose="02010609030101010101" charset="-122"/>
              </a:rPr>
              <a:t>附</a:t>
            </a:r>
            <a:r>
              <a:rPr lang="en-US" altLang="zh-CN" sz="1600">
                <a:latin typeface="仿宋_GB2312" panose="02010609030101010101" charset="-122"/>
                <a:ea typeface="仿宋_GB2312" panose="02010609030101010101" charset="-122"/>
              </a:rPr>
              <a:t>5-2</a:t>
            </a:r>
            <a:endParaRPr lang="en-US" altLang="zh-CN" sz="160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2053" name="文本框 7"/>
          <p:cNvSpPr txBox="true"/>
          <p:nvPr/>
        </p:nvSpPr>
        <p:spPr>
          <a:xfrm>
            <a:off x="1836738" y="4370705"/>
            <a:ext cx="936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效果图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8" name="文本框 9"/>
          <p:cNvSpPr txBox="true"/>
          <p:nvPr/>
        </p:nvSpPr>
        <p:spPr>
          <a:xfrm>
            <a:off x="4966335" y="4370705"/>
            <a:ext cx="332994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区位：津泰路与五一路交叉口鸿宇大厦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054" name="表格 2053"/>
          <p:cNvGraphicFramePr/>
          <p:nvPr/>
        </p:nvGraphicFramePr>
        <p:xfrm>
          <a:off x="600393" y="5232400"/>
          <a:ext cx="8137525" cy="1076325"/>
        </p:xfrm>
        <a:graphic>
          <a:graphicData uri="http://schemas.openxmlformats.org/drawingml/2006/table">
            <a:tbl>
              <a:tblPr/>
              <a:tblGrid>
                <a:gridCol w="2713038"/>
                <a:gridCol w="2713037"/>
                <a:gridCol w="2711450"/>
              </a:tblGrid>
              <a:tr h="538163"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dirty="0">
                          <a:solidFill>
                            <a:srgbClr val="0D0D0D"/>
                          </a:solidFill>
                          <a:latin typeface="汉仪大黑简" panose="02010600000101010101" pitchFamily="49" charset="-122"/>
                          <a:ea typeface="汉仪大黑简" panose="02010600000101010101" pitchFamily="49" charset="-122"/>
                        </a:rPr>
                        <a:t>广告形式</a:t>
                      </a:r>
                      <a:endParaRPr lang="zh-CN" altLang="en-US" dirty="0">
                        <a:solidFill>
                          <a:srgbClr val="0D0D0D"/>
                        </a:solidFill>
                        <a:latin typeface="汉仪大黑简" panose="02010600000101010101" pitchFamily="49" charset="-122"/>
                        <a:ea typeface="汉仪大黑简" panose="0201060000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dirty="0">
                          <a:solidFill>
                            <a:srgbClr val="0D0D0D"/>
                          </a:solidFill>
                          <a:latin typeface="汉仪大黑简" panose="02010600000101010101" pitchFamily="49" charset="-122"/>
                          <a:ea typeface="汉仪大黑简" panose="02010600000101010101" pitchFamily="49" charset="-122"/>
                        </a:rPr>
                        <a:t>尺寸规格</a:t>
                      </a:r>
                      <a:endParaRPr lang="zh-CN" altLang="en-US" dirty="0">
                        <a:solidFill>
                          <a:srgbClr val="0D0D0D"/>
                        </a:solidFill>
                        <a:latin typeface="汉仪大黑简" panose="02010600000101010101" pitchFamily="49" charset="-122"/>
                        <a:ea typeface="汉仪大黑简" panose="0201060000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dirty="0">
                          <a:solidFill>
                            <a:srgbClr val="0D0D0D"/>
                          </a:solidFill>
                          <a:latin typeface="汉仪大黑简" panose="02010600000101010101" pitchFamily="49" charset="-122"/>
                          <a:ea typeface="汉仪大黑简" panose="02010600000101010101" pitchFamily="49" charset="-122"/>
                        </a:rPr>
                        <a:t> </a:t>
                      </a:r>
                      <a:r>
                        <a:rPr lang="zh-CN" altLang="en-US" dirty="0">
                          <a:solidFill>
                            <a:srgbClr val="0D0D0D"/>
                          </a:solidFill>
                          <a:latin typeface="汉仪大黑简" panose="02010600000101010101" pitchFamily="49" charset="-122"/>
                          <a:ea typeface="汉仪大黑简" panose="02010600000101010101" pitchFamily="49" charset="-122"/>
                        </a:rPr>
                        <a:t>面积</a:t>
                      </a:r>
                      <a:endParaRPr lang="zh-CN" altLang="en-US" dirty="0">
                        <a:solidFill>
                          <a:srgbClr val="0D0D0D"/>
                        </a:solidFill>
                        <a:latin typeface="汉仪大黑简" panose="02010600000101010101" pitchFamily="49" charset="-122"/>
                        <a:ea typeface="汉仪大黑简" panose="0201060000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8162"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LED</a:t>
                      </a:r>
                      <a:r>
                        <a:rPr lang="zh-CN" altLang="en-US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屏</a:t>
                      </a:r>
                      <a:endParaRPr lang="zh-CN" altLang="en-US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12.288</a:t>
                      </a:r>
                      <a:r>
                        <a:rPr lang="zh-CN" alt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8.192m</a:t>
                      </a:r>
                      <a:endParaRPr lang="zh-CN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100.7</a:t>
                      </a: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㎡</a:t>
                      </a:r>
                      <a:r>
                        <a:rPr lang="zh-CN" sz="1800"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endParaRPr lang="zh-CN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2" name="文本框 5"/>
          <p:cNvSpPr txBox="true"/>
          <p:nvPr/>
        </p:nvSpPr>
        <p:spPr>
          <a:xfrm>
            <a:off x="699770" y="608330"/>
            <a:ext cx="5126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鸿宇大厦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LED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鸿宇大厦区位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335" y="1275715"/>
            <a:ext cx="3329940" cy="2985770"/>
          </a:xfrm>
          <a:prstGeom prst="rect">
            <a:avLst/>
          </a:prstGeom>
        </p:spPr>
      </p:pic>
      <p:sp>
        <p:nvSpPr>
          <p:cNvPr id="11" name="下箭头 10"/>
          <p:cNvSpPr/>
          <p:nvPr/>
        </p:nvSpPr>
        <p:spPr>
          <a:xfrm rot="480000">
            <a:off x="6816090" y="2315845"/>
            <a:ext cx="176530" cy="254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3" name="圆角矩形 12"/>
          <p:cNvSpPr/>
          <p:nvPr/>
        </p:nvSpPr>
        <p:spPr>
          <a:xfrm>
            <a:off x="6588760" y="2011045"/>
            <a:ext cx="661035" cy="33782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true"/>
          <p:nvPr/>
        </p:nvSpPr>
        <p:spPr>
          <a:xfrm>
            <a:off x="6605270" y="2007870"/>
            <a:ext cx="64960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鸿宇大厦</a:t>
            </a:r>
            <a:endParaRPr lang="zh-CN" altLang="en-US" sz="9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r>
              <a:rPr lang="en-US" altLang="zh-CN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LED</a:t>
            </a:r>
            <a:r>
              <a:rPr lang="zh-CN" altLang="en-US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屏</a:t>
            </a:r>
            <a:endParaRPr lang="zh-CN" altLang="en-US" sz="9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true">
            <a:spLocks noGrp="true"/>
          </p:cNvSpPr>
          <p:nvPr/>
        </p:nvSpPr>
        <p:spPr>
          <a:xfrm>
            <a:off x="513239" y="898684"/>
            <a:ext cx="5990273" cy="4400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 defTabSz="0">
              <a:lnSpc>
                <a:spcPct val="100000"/>
              </a:lnSpc>
              <a:spcBef>
                <a:spcPts val="100"/>
              </a:spcBef>
              <a:tabLst>
                <a:tab pos="2144395" algn="l"/>
              </a:tabLst>
            </a:pPr>
            <a:r>
              <a:rPr lang="zh-CN" sz="2800" b="0" spc="2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鳌峰</a:t>
            </a:r>
            <a:r>
              <a:rPr sz="2800" b="0" spc="2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路与</a:t>
            </a:r>
            <a:r>
              <a:rPr lang="zh-CN" sz="2800" b="0" spc="2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鳌江路</a:t>
            </a:r>
            <a:r>
              <a:rPr sz="2800" b="0" spc="2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交界处</a:t>
            </a:r>
            <a:r>
              <a:rPr lang="zh-CN" sz="2800" b="0" spc="2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富闽时代广场</a:t>
            </a:r>
            <a:endParaRPr lang="zh-CN" sz="2800" b="0" spc="20" dirty="0">
              <a:solidFill>
                <a:schemeClr val="tx1"/>
              </a:solidFill>
              <a:ea typeface="微软雅黑" panose="020B0503020204020204" charset="-122"/>
              <a:cs typeface="思源黑体 CN Bold" panose="020B0800000000000000" charset="-122"/>
              <a:sym typeface="+mn-ea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723900" y="5046980"/>
          <a:ext cx="3267075" cy="9423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1089025"/>
                <a:gridCol w="1089025"/>
                <a:gridCol w="1089025"/>
              </a:tblGrid>
              <a:tr h="47117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广告形式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规格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面积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117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形式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16X9.1m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145.6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object 17"/>
          <p:cNvSpPr txBox="true">
            <a:spLocks noGrp="true"/>
          </p:cNvSpPr>
          <p:nvPr/>
        </p:nvSpPr>
        <p:spPr>
          <a:xfrm>
            <a:off x="1076325" y="4324985"/>
            <a:ext cx="2914650" cy="2247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 defTabSz="0">
              <a:lnSpc>
                <a:spcPct val="100000"/>
              </a:lnSpc>
              <a:spcBef>
                <a:spcPts val="100"/>
              </a:spcBef>
              <a:tabLst>
                <a:tab pos="2144395" algn="l"/>
              </a:tabLst>
            </a:pPr>
            <a:r>
              <a:rPr lang="zh-CN" altLang="en-US" sz="1400" spc="2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思源黑体 CN Bold" panose="020B0800000000000000" charset="-122"/>
                <a:sym typeface="+mn-ea"/>
              </a:rPr>
              <a:t>区位：鳌峰路与鳌江路</a:t>
            </a:r>
            <a:r>
              <a:rPr lang="en-US" altLang="zh-CN" sz="1400" spc="2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思源黑体 CN Bold" panose="020B0800000000000000" charset="-122"/>
                <a:sym typeface="+mn-ea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交界处</a:t>
            </a:r>
            <a:endParaRPr lang="zh-CN" altLang="en-US" sz="1400" spc="2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" y="1463040"/>
            <a:ext cx="4023995" cy="275463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368550" y="2255520"/>
            <a:ext cx="572770" cy="4298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9" name="文本框 8"/>
          <p:cNvSpPr txBox="true"/>
          <p:nvPr/>
        </p:nvSpPr>
        <p:spPr>
          <a:xfrm>
            <a:off x="2384425" y="2255520"/>
            <a:ext cx="572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</a:t>
            </a:r>
            <a:r>
              <a:rPr lang="zh-CN" altLang="en-US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号楼</a:t>
            </a:r>
            <a:endParaRPr lang="zh-CN" altLang="en-US" sz="9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r>
              <a:rPr lang="en-US" altLang="zh-CN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LED</a:t>
            </a:r>
            <a:r>
              <a:rPr lang="zh-CN" altLang="en-US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屏</a:t>
            </a:r>
            <a:endParaRPr lang="zh-CN" altLang="en-US" sz="9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2629535" y="2696845"/>
            <a:ext cx="125730" cy="3321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2" name="图片 1"/>
          <p:cNvPicPr>
            <a:picLocks noChangeAspect="true"/>
          </p:cNvPicPr>
          <p:nvPr/>
        </p:nvPicPr>
        <p:blipFill>
          <a:blip r:embed="rId3"/>
          <a:srcRect t="10880" b="10310"/>
          <a:stretch>
            <a:fillRect/>
          </a:stretch>
        </p:blipFill>
        <p:spPr>
          <a:xfrm>
            <a:off x="4636770" y="1463040"/>
            <a:ext cx="3317875" cy="1974215"/>
          </a:xfrm>
          <a:prstGeom prst="rect">
            <a:avLst/>
          </a:prstGeom>
        </p:spPr>
      </p:pic>
      <p:sp>
        <p:nvSpPr>
          <p:cNvPr id="21" name="object 17"/>
          <p:cNvSpPr txBox="true">
            <a:spLocks noGrp="true"/>
          </p:cNvSpPr>
          <p:nvPr/>
        </p:nvSpPr>
        <p:spPr>
          <a:xfrm>
            <a:off x="8025448" y="3290253"/>
            <a:ext cx="512921" cy="193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 defTabSz="0">
              <a:lnSpc>
                <a:spcPct val="100000"/>
              </a:lnSpc>
              <a:spcBef>
                <a:spcPts val="100"/>
              </a:spcBef>
              <a:tabLst>
                <a:tab pos="2144395" algn="l"/>
              </a:tabLst>
            </a:pPr>
            <a:r>
              <a:rPr lang="zh-CN" sz="1200" spc="2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Bold" panose="020B0800000000000000" charset="-122"/>
                <a:sym typeface="+mn-ea"/>
              </a:rPr>
              <a:t>近照图</a:t>
            </a:r>
            <a:endParaRPr lang="zh-CN" sz="1200" spc="2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object 17"/>
          <p:cNvSpPr txBox="true">
            <a:spLocks noGrp="true"/>
          </p:cNvSpPr>
          <p:nvPr/>
        </p:nvSpPr>
        <p:spPr>
          <a:xfrm>
            <a:off x="8025448" y="5795804"/>
            <a:ext cx="512921" cy="193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 defTabSz="0">
              <a:lnSpc>
                <a:spcPct val="100000"/>
              </a:lnSpc>
              <a:spcBef>
                <a:spcPts val="100"/>
              </a:spcBef>
              <a:tabLst>
                <a:tab pos="2144395" algn="l"/>
              </a:tabLst>
            </a:pPr>
            <a:r>
              <a:rPr lang="zh-CN" sz="1200" spc="2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Bold" panose="020B0800000000000000" charset="-122"/>
                <a:sym typeface="+mn-ea"/>
              </a:rPr>
              <a:t>现状图</a:t>
            </a:r>
            <a:endParaRPr lang="zh-CN" sz="1200" spc="2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770" y="3495040"/>
            <a:ext cx="3302000" cy="2494280"/>
          </a:xfrm>
          <a:prstGeom prst="rect">
            <a:avLst/>
          </a:prstGeom>
        </p:spPr>
      </p:pic>
      <p:sp>
        <p:nvSpPr>
          <p:cNvPr id="3" name="object 17"/>
          <p:cNvSpPr txBox="true">
            <a:spLocks noGrp="true"/>
          </p:cNvSpPr>
          <p:nvPr/>
        </p:nvSpPr>
        <p:spPr>
          <a:xfrm>
            <a:off x="1451451" y="4600575"/>
            <a:ext cx="1811655" cy="2838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 algn="ctr" defTabSz="0">
              <a:lnSpc>
                <a:spcPct val="100000"/>
              </a:lnSpc>
              <a:spcBef>
                <a:spcPts val="100"/>
              </a:spcBef>
              <a:tabLst>
                <a:tab pos="2144395" algn="l"/>
              </a:tabLst>
            </a:pPr>
            <a:r>
              <a:rPr lang="en-US" sz="1800" spc="2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1800" spc="2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思源黑体 CN Bold" panose="020B0800000000000000" charset="-122"/>
                <a:sym typeface="+mn-ea"/>
              </a:rPr>
              <a:t>号楼</a:t>
            </a:r>
            <a:endParaRPr lang="zh-CN" altLang="en-US" sz="1800" spc="20" dirty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389890" y="298450"/>
            <a:ext cx="1026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600">
                <a:latin typeface="仿宋_GB2312" panose="02010609030101010101" charset="-122"/>
                <a:ea typeface="仿宋_GB2312" panose="02010609030101010101" charset="-122"/>
              </a:rPr>
              <a:t>附</a:t>
            </a:r>
            <a:r>
              <a:rPr lang="en-US" altLang="zh-CN" sz="1600">
                <a:latin typeface="仿宋_GB2312" panose="02010609030101010101" charset="-122"/>
                <a:ea typeface="仿宋_GB2312" panose="02010609030101010101" charset="-122"/>
              </a:rPr>
              <a:t>5-3</a:t>
            </a:r>
            <a:endParaRPr lang="en-US" altLang="zh-CN" sz="1600"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true">
            <a:spLocks noGrp="true"/>
          </p:cNvSpPr>
          <p:nvPr/>
        </p:nvSpPr>
        <p:spPr>
          <a:xfrm>
            <a:off x="445294" y="719614"/>
            <a:ext cx="5990273" cy="4400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 defTabSz="0">
              <a:lnSpc>
                <a:spcPct val="100000"/>
              </a:lnSpc>
              <a:spcBef>
                <a:spcPts val="100"/>
              </a:spcBef>
              <a:tabLst>
                <a:tab pos="2144395" algn="l"/>
              </a:tabLst>
            </a:pPr>
            <a:r>
              <a:rPr lang="zh-CN" sz="2800" b="0" spc="2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鳌峰</a:t>
            </a:r>
            <a:r>
              <a:rPr sz="2800" b="0" spc="2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路与</a:t>
            </a:r>
            <a:r>
              <a:rPr lang="zh-CN" sz="2800" b="0" spc="2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曙光路</a:t>
            </a:r>
            <a:r>
              <a:rPr sz="2800" b="0" spc="2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交界处</a:t>
            </a:r>
            <a:r>
              <a:rPr lang="zh-CN" sz="2800" b="0" spc="2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富闽时代广场</a:t>
            </a:r>
            <a:endParaRPr lang="zh-CN" sz="2800" b="0" spc="20" dirty="0">
              <a:solidFill>
                <a:schemeClr val="tx1"/>
              </a:solidFill>
              <a:ea typeface="微软雅黑" panose="020B0503020204020204" charset="-122"/>
              <a:cs typeface="思源黑体 CN Bold" panose="020B0800000000000000" charset="-122"/>
              <a:sym typeface="+mn-ea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445135" y="4882515"/>
          <a:ext cx="3605530" cy="908685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981075"/>
                <a:gridCol w="1439545"/>
                <a:gridCol w="1184910"/>
              </a:tblGrid>
              <a:tr h="46736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广告形式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规格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面积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形式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10.1X25.26m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255.126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object 17"/>
          <p:cNvSpPr txBox="true">
            <a:spLocks noGrp="true"/>
          </p:cNvSpPr>
          <p:nvPr/>
        </p:nvSpPr>
        <p:spPr>
          <a:xfrm>
            <a:off x="1295876" y="4258310"/>
            <a:ext cx="1811655" cy="1695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 defTabSz="0">
              <a:lnSpc>
                <a:spcPct val="100000"/>
              </a:lnSpc>
              <a:spcBef>
                <a:spcPts val="100"/>
              </a:spcBef>
              <a:tabLst>
                <a:tab pos="2144395" algn="l"/>
              </a:tabLst>
            </a:pPr>
            <a:r>
              <a:rPr lang="zh-CN" altLang="en-US" sz="1050" spc="2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思源黑体 CN Bold" panose="020B0800000000000000" charset="-122"/>
                <a:sym typeface="+mn-ea"/>
              </a:rPr>
              <a:t>区位：鳌峰路与曙光路</a:t>
            </a:r>
            <a:r>
              <a:rPr sz="1050" spc="2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交界处</a:t>
            </a:r>
            <a:endParaRPr lang="zh-CN" altLang="en-US" sz="1050" spc="2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思源黑体 CN Bold" panose="020B0800000000000000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1800" y="1488440"/>
            <a:ext cx="3886200" cy="2354580"/>
            <a:chOff x="922" y="3106"/>
            <a:chExt cx="5264" cy="3192"/>
          </a:xfrm>
        </p:grpSpPr>
        <p:pic>
          <p:nvPicPr>
            <p:cNvPr id="5" name="图片 4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" y="3106"/>
              <a:ext cx="5264" cy="3192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2761" y="3845"/>
              <a:ext cx="749" cy="49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9" name="文本框 8"/>
            <p:cNvSpPr txBox="true"/>
            <p:nvPr/>
          </p:nvSpPr>
          <p:spPr>
            <a:xfrm>
              <a:off x="2782" y="3845"/>
              <a:ext cx="749" cy="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900" b="1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3</a:t>
              </a:r>
              <a:r>
                <a:rPr lang="zh-CN" altLang="en-US" sz="900" b="1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号楼</a:t>
              </a:r>
              <a:endParaRPr lang="zh-CN" altLang="en-US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r>
                <a:rPr lang="en-US" altLang="zh-CN" sz="900" b="1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LED</a:t>
              </a:r>
              <a:r>
                <a:rPr lang="zh-CN" altLang="en-US" sz="900" b="1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屏</a:t>
              </a:r>
              <a:endParaRPr lang="zh-CN" altLang="en-US" sz="9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  <p:sp>
          <p:nvSpPr>
            <p:cNvPr id="10" name="下箭头 9"/>
            <p:cNvSpPr/>
            <p:nvPr/>
          </p:nvSpPr>
          <p:spPr>
            <a:xfrm>
              <a:off x="3009" y="4358"/>
              <a:ext cx="231" cy="29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15" name="图片 14"/>
          <p:cNvPicPr>
            <a:picLocks noChangeAspect="true"/>
          </p:cNvPicPr>
          <p:nvPr/>
        </p:nvPicPr>
        <p:blipFill>
          <a:blip r:embed="rId3"/>
          <a:srcRect b="24824"/>
          <a:stretch>
            <a:fillRect/>
          </a:stretch>
        </p:blipFill>
        <p:spPr>
          <a:xfrm>
            <a:off x="4384040" y="1488440"/>
            <a:ext cx="3796030" cy="2254885"/>
          </a:xfrm>
          <a:prstGeom prst="rect">
            <a:avLst/>
          </a:prstGeom>
        </p:spPr>
      </p:pic>
      <p:sp>
        <p:nvSpPr>
          <p:cNvPr id="18" name="object 17"/>
          <p:cNvSpPr txBox="true">
            <a:spLocks noGrp="true"/>
          </p:cNvSpPr>
          <p:nvPr/>
        </p:nvSpPr>
        <p:spPr>
          <a:xfrm>
            <a:off x="8318183" y="3549333"/>
            <a:ext cx="512921" cy="193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 defTabSz="0">
              <a:lnSpc>
                <a:spcPct val="100000"/>
              </a:lnSpc>
              <a:spcBef>
                <a:spcPts val="100"/>
              </a:spcBef>
              <a:tabLst>
                <a:tab pos="2144395" algn="l"/>
              </a:tabLst>
            </a:pPr>
            <a:r>
              <a:rPr lang="zh-CN" sz="1200" spc="2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Bold" panose="020B0800000000000000" charset="-122"/>
                <a:sym typeface="+mn-ea"/>
              </a:rPr>
              <a:t>近照图</a:t>
            </a:r>
            <a:endParaRPr lang="zh-CN" sz="1200" spc="2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object 17"/>
          <p:cNvSpPr txBox="true">
            <a:spLocks noGrp="true"/>
          </p:cNvSpPr>
          <p:nvPr/>
        </p:nvSpPr>
        <p:spPr>
          <a:xfrm>
            <a:off x="8318183" y="5597208"/>
            <a:ext cx="512921" cy="193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 defTabSz="0">
              <a:lnSpc>
                <a:spcPct val="100000"/>
              </a:lnSpc>
              <a:spcBef>
                <a:spcPts val="100"/>
              </a:spcBef>
              <a:tabLst>
                <a:tab pos="2144395" algn="l"/>
              </a:tabLst>
            </a:pPr>
            <a:r>
              <a:rPr lang="zh-CN" sz="1200" spc="2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Bold" panose="020B0800000000000000" charset="-122"/>
                <a:sym typeface="+mn-ea"/>
              </a:rPr>
              <a:t>现状图</a:t>
            </a:r>
            <a:endParaRPr lang="zh-CN" sz="1200" spc="2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5" name="图片 2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040" y="3864610"/>
            <a:ext cx="3804920" cy="1926590"/>
          </a:xfrm>
          <a:prstGeom prst="rect">
            <a:avLst/>
          </a:prstGeom>
        </p:spPr>
      </p:pic>
      <p:sp>
        <p:nvSpPr>
          <p:cNvPr id="2" name="object 17"/>
          <p:cNvSpPr txBox="true">
            <a:spLocks noGrp="true"/>
          </p:cNvSpPr>
          <p:nvPr/>
        </p:nvSpPr>
        <p:spPr>
          <a:xfrm>
            <a:off x="1295876" y="4486275"/>
            <a:ext cx="1811655" cy="2838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 algn="ctr" defTabSz="0">
              <a:lnSpc>
                <a:spcPct val="100000"/>
              </a:lnSpc>
              <a:spcBef>
                <a:spcPts val="100"/>
              </a:spcBef>
              <a:tabLst>
                <a:tab pos="2144395" algn="l"/>
              </a:tabLst>
            </a:pPr>
            <a:r>
              <a:rPr lang="en-US" sz="1800" spc="2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思源黑体 CN Bold" panose="020B0800000000000000" charset="-122"/>
                <a:sym typeface="+mn-ea"/>
              </a:rPr>
              <a:t>3</a:t>
            </a:r>
            <a:r>
              <a:rPr lang="zh-CN" altLang="en-US" sz="1800" spc="20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思源黑体 CN Bold" panose="020B0800000000000000" charset="-122"/>
                <a:sym typeface="+mn-ea"/>
              </a:rPr>
              <a:t>号楼</a:t>
            </a:r>
            <a:endParaRPr lang="zh-CN" altLang="en-US" sz="1800" spc="20" dirty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true"/>
          <p:nvPr/>
        </p:nvSpPr>
        <p:spPr>
          <a:xfrm>
            <a:off x="318135" y="226695"/>
            <a:ext cx="1026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600">
                <a:latin typeface="仿宋_GB2312" panose="02010609030101010101" charset="-122"/>
                <a:ea typeface="仿宋_GB2312" panose="02010609030101010101" charset="-122"/>
              </a:rPr>
              <a:t>附</a:t>
            </a:r>
            <a:r>
              <a:rPr lang="en-US" altLang="zh-CN" sz="1600">
                <a:latin typeface="仿宋_GB2312" panose="02010609030101010101" charset="-122"/>
                <a:ea typeface="仿宋_GB2312" panose="02010609030101010101" charset="-122"/>
              </a:rPr>
              <a:t>5-4</a:t>
            </a:r>
            <a:endParaRPr lang="en-US" altLang="zh-CN" sz="1600"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任意多边形: 形状 7"/>
          <p:cNvSpPr/>
          <p:nvPr/>
        </p:nvSpPr>
        <p:spPr>
          <a:xfrm rot="643885">
            <a:off x="4606486" y="678416"/>
            <a:ext cx="4632158" cy="80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false">
                <a:moveTo>
                  <a:pt x="21600" y="0"/>
                </a:moveTo>
                <a:lnTo>
                  <a:pt x="19585" y="2015"/>
                </a:lnTo>
                <a:lnTo>
                  <a:pt x="202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1660"/>
          </a:p>
        </p:txBody>
      </p:sp>
      <p:sp>
        <p:nvSpPr>
          <p:cNvPr id="490" name="文本框 23"/>
          <p:cNvSpPr txBox="true"/>
          <p:nvPr/>
        </p:nvSpPr>
        <p:spPr>
          <a:xfrm>
            <a:off x="453390" y="497840"/>
            <a:ext cx="5152390" cy="514350"/>
          </a:xfrm>
          <a:prstGeom prst="rect">
            <a:avLst/>
          </a:prstGeom>
          <a:ln w="12700">
            <a:miter lim="400000"/>
          </a:ln>
        </p:spPr>
        <p:txBody>
          <a:bodyPr wrap="square" lIns="42201" tIns="42201" rIns="42201" bIns="42201">
            <a:spAutoFit/>
          </a:bodyPr>
          <a:lstStyle>
            <a:lvl1pPr>
              <a:defRPr sz="2800">
                <a:solidFill>
                  <a:srgbClr val="72BFC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>
                <a:solidFill>
                  <a:schemeClr val="tx1"/>
                </a:solidFill>
                <a:sym typeface="+mn-ea"/>
              </a:rPr>
              <a:t>北三环鹤林家居建材广场</a:t>
            </a:r>
            <a:endParaRPr lang="zh-CN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5935" y="3919855"/>
            <a:ext cx="3769360" cy="2314575"/>
            <a:chOff x="781" y="6819"/>
            <a:chExt cx="4336" cy="2407"/>
          </a:xfrm>
        </p:grpSpPr>
        <p:pic>
          <p:nvPicPr>
            <p:cNvPr id="3079" name="图片 1" descr="/home/uos/Pictures/三环鹤林建材城.png三环鹤林建材城"/>
            <p:cNvPicPr>
              <a:picLocks noChangeAspect="true"/>
            </p:cNvPicPr>
            <p:nvPr/>
          </p:nvPicPr>
          <p:blipFill>
            <a:blip r:embed="rId1"/>
            <a:srcRect r="26590"/>
            <a:stretch>
              <a:fillRect/>
            </a:stretch>
          </p:blipFill>
          <p:spPr>
            <a:xfrm>
              <a:off x="781" y="6819"/>
              <a:ext cx="4336" cy="240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96" name="组合 31"/>
            <p:cNvGrpSpPr/>
            <p:nvPr/>
          </p:nvGrpSpPr>
          <p:grpSpPr>
            <a:xfrm rot="0">
              <a:off x="2230" y="7682"/>
              <a:ext cx="1216" cy="682"/>
              <a:chOff x="652774" y="435709"/>
              <a:chExt cx="836806" cy="468838"/>
            </a:xfrm>
          </p:grpSpPr>
          <p:grpSp>
            <p:nvGrpSpPr>
              <p:cNvPr id="494" name="组合 28"/>
              <p:cNvGrpSpPr/>
              <p:nvPr/>
            </p:nvGrpSpPr>
            <p:grpSpPr>
              <a:xfrm>
                <a:off x="706525" y="443140"/>
                <a:ext cx="729116" cy="461407"/>
                <a:chOff x="706525" y="443140"/>
                <a:chExt cx="729116" cy="461407"/>
              </a:xfrm>
            </p:grpSpPr>
            <p:sp>
              <p:nvSpPr>
                <p:cNvPr id="492" name="直接箭头连接符 14"/>
                <p:cNvSpPr/>
                <p:nvPr/>
              </p:nvSpPr>
              <p:spPr>
                <a:xfrm flipH="true">
                  <a:off x="706525" y="570000"/>
                  <a:ext cx="2" cy="334547"/>
                </a:xfrm>
                <a:prstGeom prst="line">
                  <a:avLst/>
                </a:prstGeom>
                <a:noFill/>
                <a:ln w="3175" cap="flat">
                  <a:solidFill>
                    <a:srgbClr val="009999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2201" tIns="42201" rIns="42201" bIns="42201" numCol="1" anchor="t">
                  <a:noAutofit/>
                </a:bodyPr>
                <a:lstStyle/>
                <a:p>
                  <a:endParaRPr sz="1660"/>
                </a:p>
              </p:txBody>
            </p:sp>
            <p:sp>
              <p:nvSpPr>
                <p:cNvPr id="493" name="圆角矩形 16"/>
                <p:cNvSpPr/>
                <p:nvPr/>
              </p:nvSpPr>
              <p:spPr>
                <a:xfrm>
                  <a:off x="706525" y="443140"/>
                  <a:ext cx="729116" cy="2515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" cap="flat">
                  <a:solidFill>
                    <a:srgbClr val="009999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pPr>
                  <a:endParaRPr sz="1660"/>
                </a:p>
              </p:txBody>
            </p:sp>
          </p:grpSp>
          <p:sp>
            <p:nvSpPr>
              <p:cNvPr id="495" name="文本框 26"/>
              <p:cNvSpPr txBox="true"/>
              <p:nvPr/>
            </p:nvSpPr>
            <p:spPr>
              <a:xfrm>
                <a:off x="652774" y="435709"/>
                <a:ext cx="836806" cy="409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2201" tIns="42201" rIns="42201" bIns="42201" numCol="1" anchor="t">
                <a:noAutofit/>
              </a:bodyPr>
              <a:lstStyle/>
              <a:p>
                <a:pPr algn="ctr">
                  <a:defRPr sz="600">
                    <a:solidFill>
                      <a:srgbClr val="009999"/>
                    </a:solidFill>
                    <a:latin typeface="方正大黑简体" panose="02010601030101010101" charset="-122"/>
                    <a:ea typeface="方正大黑简体" panose="02010601030101010101" charset="-122"/>
                    <a:cs typeface="方正大黑简体" panose="02010601030101010101" charset="-122"/>
                    <a:sym typeface="方正大黑简体" panose="02010601030101010101" charset="-122"/>
                  </a:defRPr>
                </a:pPr>
                <a:r>
                  <a:rPr lang="zh-CN" sz="860"/>
                  <a:t>北三环鹤林建材城</a:t>
                </a:r>
                <a:endParaRPr lang="zh-CN" sz="860"/>
              </a:p>
              <a:p>
                <a:pPr algn="ctr">
                  <a:defRPr sz="600">
                    <a:solidFill>
                      <a:srgbClr val="009999"/>
                    </a:solidFill>
                    <a:latin typeface="方正大黑简体" panose="02010601030101010101" charset="-122"/>
                    <a:ea typeface="方正大黑简体" panose="02010601030101010101" charset="-122"/>
                    <a:cs typeface="方正大黑简体" panose="02010601030101010101" charset="-122"/>
                    <a:sym typeface="方正大黑简体" panose="02010601030101010101" charset="-122"/>
                  </a:defRPr>
                </a:pPr>
                <a:r>
                  <a:rPr sz="860"/>
                  <a:t>广告牌位置</a:t>
                </a:r>
                <a:endParaRPr sz="860"/>
              </a:p>
            </p:txBody>
          </p:sp>
        </p:grpSp>
      </p:grpSp>
      <p:sp>
        <p:nvSpPr>
          <p:cNvPr id="263" name="效果图"/>
          <p:cNvSpPr txBox="true"/>
          <p:nvPr/>
        </p:nvSpPr>
        <p:spPr>
          <a:xfrm>
            <a:off x="6407288" y="3671043"/>
            <a:ext cx="392430" cy="158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lang="zh-CN" sz="1030">
                <a:latin typeface="微软雅黑" panose="020B0503020204020204" charset="-122"/>
                <a:ea typeface="微软雅黑" panose="020B0503020204020204" charset="-122"/>
              </a:rPr>
              <a:t>规划</a:t>
            </a:r>
            <a:r>
              <a:rPr sz="1030">
                <a:latin typeface="微软雅黑" panose="020B0503020204020204" charset="-122"/>
                <a:ea typeface="微软雅黑" panose="020B0503020204020204" charset="-122"/>
              </a:rPr>
              <a:t>图</a:t>
            </a:r>
            <a:endParaRPr sz="103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4" name="现状图"/>
          <p:cNvSpPr txBox="true"/>
          <p:nvPr/>
        </p:nvSpPr>
        <p:spPr>
          <a:xfrm>
            <a:off x="1975625" y="3670860"/>
            <a:ext cx="392430" cy="158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sz="1030">
                <a:latin typeface="微软雅黑" panose="020B0503020204020204" charset="-122"/>
                <a:ea typeface="微软雅黑" panose="020B0503020204020204" charset="-122"/>
              </a:rPr>
              <a:t>现状图</a:t>
            </a:r>
            <a:endParaRPr sz="103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5" name="区位：五一路与国货路交叉口"/>
          <p:cNvSpPr txBox="true"/>
          <p:nvPr/>
        </p:nvSpPr>
        <p:spPr>
          <a:xfrm>
            <a:off x="1391523" y="6290729"/>
            <a:ext cx="2192655" cy="158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10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z="1030">
                <a:latin typeface="微软雅黑" panose="020B0503020204020204" charset="-122"/>
                <a:ea typeface="微软雅黑" panose="020B0503020204020204" charset="-122"/>
              </a:rPr>
              <a:t>区位：</a:t>
            </a:r>
            <a:r>
              <a:rPr lang="zh-CN" sz="1030">
                <a:latin typeface="微软雅黑" panose="020B0503020204020204" charset="-122"/>
                <a:ea typeface="微软雅黑" panose="020B0503020204020204" charset="-122"/>
              </a:rPr>
              <a:t>北三环168号鹤林家居建材广场</a:t>
            </a:r>
            <a:endParaRPr lang="zh-CN" sz="103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434205" y="4759960"/>
          <a:ext cx="4244975" cy="1474470"/>
        </p:xfrm>
        <a:graphic>
          <a:graphicData uri="http://schemas.openxmlformats.org/drawingml/2006/table">
            <a:tbl>
              <a:tblPr firstRow="true" bandRow="true">
                <a:tableStyleId>{5940675A-B579-460E-94D1-54222C63F5DA}</a:tableStyleId>
              </a:tblPr>
              <a:tblGrid>
                <a:gridCol w="1186815"/>
                <a:gridCol w="2082165"/>
                <a:gridCol w="975995"/>
              </a:tblGrid>
              <a:tr h="52387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广告形式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84406" marR="84406" marT="42203" marB="42203" anchor="ctr" anchorCtr="false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规格</a:t>
                      </a:r>
                      <a:endParaRPr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4406" marR="84406" marT="42203" marB="42203" anchor="ctr" anchorCtr="false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面积</a:t>
                      </a:r>
                      <a:endParaRPr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4406" marR="84406" marT="42203" marB="42203" anchor="ctr" anchorCtr="false"/>
                </a:tc>
              </a:tr>
              <a:tr h="950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灯箱看板</a:t>
                      </a:r>
                      <a:endParaRPr lang="en-US" altLang="en-US" sz="1400" b="0"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vert="horz" anchor="ctr" anchorCtr="false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sz="1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5*9</a:t>
                      </a:r>
                      <a:r>
                        <a:rPr lang="zh-CN" altLang="en-US" sz="1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）平方米</a:t>
                      </a:r>
                      <a:r>
                        <a:rPr lang="en-US" altLang="zh-CN" sz="1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*17</a:t>
                      </a:r>
                      <a:r>
                        <a:rPr lang="zh-CN" altLang="en-US" sz="1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lang="zh-CN" altLang="en-US" sz="1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false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765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㎡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84406" marR="84406" marT="42203" marB="42203" anchor="ctr" anchorCtr="false"/>
                </a:tc>
              </a:tr>
            </a:tbl>
          </a:graphicData>
        </a:graphic>
      </p:graphicFrame>
      <p:sp>
        <p:nvSpPr>
          <p:cNvPr id="4" name="文本框 3"/>
          <p:cNvSpPr txBox="true"/>
          <p:nvPr/>
        </p:nvSpPr>
        <p:spPr>
          <a:xfrm>
            <a:off x="246380" y="154940"/>
            <a:ext cx="1026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600">
                <a:latin typeface="仿宋_GB2312" panose="02010609030101010101" charset="-122"/>
                <a:ea typeface="仿宋_GB2312" panose="02010609030101010101" charset="-122"/>
              </a:rPr>
              <a:t>附</a:t>
            </a:r>
            <a:r>
              <a:rPr lang="en-US" altLang="zh-CN" sz="1600">
                <a:latin typeface="仿宋_GB2312" panose="02010609030101010101" charset="-122"/>
                <a:ea typeface="仿宋_GB2312" panose="02010609030101010101" charset="-122"/>
              </a:rPr>
              <a:t>5-5</a:t>
            </a:r>
            <a:endParaRPr lang="en-US" altLang="zh-CN" sz="160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4476115" y="3829050"/>
            <a:ext cx="4307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200"/>
              <a:t>*  </a:t>
            </a:r>
            <a:r>
              <a:rPr lang="zh-CN" altLang="en-US" sz="1200"/>
              <a:t>采用铝合金或不锈钢材质进行包边处理，广告支架不得外露；采用</a:t>
            </a:r>
            <a:r>
              <a:rPr lang="en-US" altLang="zh-CN" sz="1200"/>
              <a:t>3M</a:t>
            </a:r>
            <a:r>
              <a:rPr lang="zh-CN" altLang="en-US" sz="1200"/>
              <a:t>以上灯箱布材质，提高耐用性、安全性；不得采用外打灯，影响整体美观。</a:t>
            </a:r>
            <a:endParaRPr lang="zh-CN" altLang="en-US" sz="1200"/>
          </a:p>
        </p:txBody>
      </p:sp>
      <p:pic>
        <p:nvPicPr>
          <p:cNvPr id="12" name="图片 11" descr="sg45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1008380"/>
            <a:ext cx="3769360" cy="2510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115" y="985520"/>
            <a:ext cx="4245610" cy="2556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TABLE_BEAUTIFY" val="smartTable{dae70160-dd89-4ef5-aac5-4ea0fc00b279}"/>
  <p:tag name="TABLE_ENDDRAG_ORIGIN_RECT" val="295*62"/>
  <p:tag name="TABLE_ENDDRAG_RECT" val="546*437*295*62"/>
</p:tagLst>
</file>

<file path=ppt/tags/tag2.xml><?xml version="1.0" encoding="utf-8"?>
<p:tagLst xmlns:p="http://schemas.openxmlformats.org/presentationml/2006/main">
  <p:tag name="KSO_WM_UNIT_TABLE_BEAUTIFY" val="smartTable{dae70160-dd89-4ef5-aac5-4ea0fc00b279}"/>
  <p:tag name="TABLE_ENDDRAG_ORIGIN_RECT" val="295*62"/>
  <p:tag name="TABLE_ENDDRAG_RECT" val="546*437*295*6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WPS 演示</Application>
  <PresentationFormat>全屏显示(4:3)</PresentationFormat>
  <Paragraphs>127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汉仪大黑简</vt:lpstr>
      <vt:lpstr>黑体</vt:lpstr>
      <vt:lpstr>仿宋_GB2312</vt:lpstr>
      <vt:lpstr>微软雅黑 Light</vt:lpstr>
      <vt:lpstr>思源黑体 CN Bold</vt:lpstr>
      <vt:lpstr>方正黑体_GBK</vt:lpstr>
      <vt:lpstr>思源黑体 CN Light</vt:lpstr>
      <vt:lpstr>Arial</vt:lpstr>
      <vt:lpstr>方正大黑简体</vt:lpstr>
      <vt:lpstr>Lantinghei SC Extralight</vt:lpstr>
      <vt:lpstr>Calibri</vt:lpstr>
      <vt:lpstr>Arial Unicode MS</vt:lpstr>
      <vt:lpstr>汉仪仿宋S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uos</cp:lastModifiedBy>
  <cp:revision>63</cp:revision>
  <dcterms:created xsi:type="dcterms:W3CDTF">2022-04-27T09:17:39Z</dcterms:created>
  <dcterms:modified xsi:type="dcterms:W3CDTF">2022-04-27T09:17:39Z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2052-11.8.2.10337</vt:lpwstr>
  </property>
  <property fmtid="{D5CDD505-2E9C-101B-9397-08002B2CF9AE}" pid="3" name="ICV">
    <vt:lpwstr>11B0CDBA3D344D258DDA56944CED878D</vt:lpwstr>
  </property>
</Properties>
</file>